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17" r:id="rId2"/>
    <p:sldId id="418" r:id="rId3"/>
    <p:sldId id="412" r:id="rId4"/>
    <p:sldId id="438" r:id="rId5"/>
    <p:sldId id="402" r:id="rId6"/>
    <p:sldId id="419" r:id="rId7"/>
    <p:sldId id="423" r:id="rId8"/>
    <p:sldId id="424" r:id="rId9"/>
    <p:sldId id="433" r:id="rId10"/>
    <p:sldId id="426" r:id="rId11"/>
    <p:sldId id="453" r:id="rId12"/>
    <p:sldId id="440" r:id="rId13"/>
    <p:sldId id="454" r:id="rId14"/>
    <p:sldId id="415" r:id="rId15"/>
    <p:sldId id="428" r:id="rId16"/>
    <p:sldId id="362" r:id="rId17"/>
    <p:sldId id="448" r:id="rId18"/>
    <p:sldId id="392" r:id="rId19"/>
    <p:sldId id="450" r:id="rId20"/>
    <p:sldId id="447" r:id="rId21"/>
    <p:sldId id="429" r:id="rId22"/>
    <p:sldId id="434" r:id="rId23"/>
    <p:sldId id="435" r:id="rId24"/>
    <p:sldId id="340" r:id="rId25"/>
    <p:sldId id="436" r:id="rId26"/>
    <p:sldId id="446" r:id="rId27"/>
    <p:sldId id="414" r:id="rId28"/>
    <p:sldId id="437" r:id="rId29"/>
    <p:sldId id="400" r:id="rId30"/>
    <p:sldId id="451" r:id="rId31"/>
    <p:sldId id="452" r:id="rId32"/>
    <p:sldId id="456" r:id="rId33"/>
    <p:sldId id="457" r:id="rId34"/>
    <p:sldId id="333" r:id="rId35"/>
    <p:sldId id="458" r:id="rId36"/>
    <p:sldId id="459" r:id="rId37"/>
    <p:sldId id="301" r:id="rId38"/>
    <p:sldId id="455" r:id="rId39"/>
  </p:sldIdLst>
  <p:sldSz cx="9144000" cy="5143500" type="screen16x9"/>
  <p:notesSz cx="7010400" cy="9296400"/>
  <p:embeddedFontLst>
    <p:embeddedFont>
      <p:font typeface="Verdana" pitchFamily="34" charset="0"/>
      <p:regular r:id="rId42"/>
      <p:bold r:id="rId43"/>
      <p:italic r:id="rId44"/>
      <p:boldItalic r:id="rId45"/>
    </p:embeddedFont>
    <p:embeddedFont>
      <p:font typeface="Roboto Condensed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PMingLiU" charset="-12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3E5E3"/>
    <a:srgbClr val="008000"/>
    <a:srgbClr val="F1FB97"/>
    <a:srgbClr val="FF3399"/>
    <a:srgbClr val="F96249"/>
    <a:srgbClr val="16C808"/>
    <a:srgbClr val="FF6600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611" autoAdjust="0"/>
  </p:normalViewPr>
  <p:slideViewPr>
    <p:cSldViewPr>
      <p:cViewPr varScale="1">
        <p:scale>
          <a:sx n="106" d="100"/>
          <a:sy n="106" d="100"/>
        </p:scale>
        <p:origin x="-230" y="-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21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949651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0FEF2DB-3ACC-4BAA-97D4-3B4E2A0ECFB8}" type="slidenum">
              <a:rPr lang="vi-VN" smtClean="0"/>
              <a:t>36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/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Ovr>
    <a:masterClrMapping/>
  </p:clrMapOvr>
  <p:transition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200" b="1" smtClean="0">
                <a:solidFill>
                  <a:srgbClr val="FFFFFF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‹#›</a:t>
            </a:fld>
            <a:endParaRPr lang="en-GB" sz="1200" b="1">
              <a:solidFill>
                <a:srgbClr val="FFFFFF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NULL" TargetMode="External"/><Relationship Id="rId7" Type="http://schemas.openxmlformats.org/officeDocument/2006/relationships/image" Target="../media/image9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microsoft.com/office/2007/relationships/media" Target="file:///C:\Users\Administrator\SU%20AN%20MON%20KIM%20LOAI_SUA\Dong%20ho%20dem%20nguoc\&#272;&#7891;ng%20h&#7891;%20&#273;&#7871;m%20ng&#432;&#7907;c%205%20ph&#250;t%20-%205%20Minutes.mp4" TargetMode="External"/><Relationship Id="rId7" Type="http://schemas.openxmlformats.org/officeDocument/2006/relationships/image" Target="../media/image17.png"/><Relationship Id="rId12" Type="http://schemas.microsoft.com/office/2007/relationships/hdphoto" Target="../media/hdphoto2.wdp"/><Relationship Id="rId2" Type="http://schemas.microsoft.com/office/2007/relationships/media" Target="../media/media4.mp3"/><Relationship Id="rId16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video" Target="file:///C:\Users\Administrator\SU%20AN%20MON%20KIM%20LOAI_SUA\Dong%20ho%20dem%20nguoc\&#272;&#7891;ng%20h&#7891;%20&#273;&#7871;m%20ng&#432;&#7907;c%205%20ph&#250;t%20-%205%20Minutes.mp4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4.pn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3%20PH&#218;T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6600"/>
                  </a:solidFill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27: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1314450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10" dirty="0">
              <a:ln w="19050">
                <a:solidFill>
                  <a:schemeClr val="bg1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9540"/>
            <a:ext cx="2638425" cy="22675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1920"/>
            <a:ext cx="2895600" cy="22650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9540"/>
            <a:ext cx="2857500" cy="21247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85751"/>
            <a:ext cx="6248400" cy="47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047750" y="2114550"/>
            <a:ext cx="1905000" cy="120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050" y="1939519"/>
            <a:ext cx="118110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1.Trùng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047750" y="2419350"/>
            <a:ext cx="2533650" cy="9489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0" y="2934384"/>
            <a:ext cx="104140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3720584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40200"/>
            <a:ext cx="1200150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19550"/>
            <a:ext cx="2273300" cy="3053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03850" y="3923615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481" y="171450"/>
            <a:ext cx="6172200" cy="857250"/>
          </a:xfrm>
        </p:spPr>
        <p:txBody>
          <a:bodyPr>
            <a:normAutofit/>
          </a:bodyPr>
          <a:lstStyle/>
          <a:p>
            <a:pPr algn="just"/>
            <a:r>
              <a:rPr lang="en-US" sz="2100" b="1" dirty="0">
                <a:solidFill>
                  <a:srgbClr val="FF0000"/>
                </a:solidFill>
              </a:rPr>
              <a:t>- </a:t>
            </a:r>
            <a:r>
              <a:rPr lang="vi-VN" sz="2100" b="1" dirty="0">
                <a:solidFill>
                  <a:srgbClr val="FF0000"/>
                </a:solidFill>
              </a:rPr>
              <a:t>Q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b="1" dirty="0">
                <a:solidFill>
                  <a:srgbClr val="FF0000"/>
                </a:solidFill>
              </a:rPr>
              <a:t>,</a:t>
            </a:r>
            <a:r>
              <a:rPr lang="vi-VN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914650"/>
            <a:ext cx="6172200" cy="1943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100" b="1" dirty="0">
                <a:solidFill>
                  <a:srgbClr val="0000FF"/>
                </a:solidFill>
                <a:latin typeface="+mj-lt"/>
              </a:rPr>
              <a:t>+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,…V</a:t>
            </a:r>
            <a:r>
              <a:rPr lang="vi-VN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dụ:trùng roi, trùng giày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vi-VN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buFontTx/>
              <a:buChar char="-"/>
            </a:pPr>
            <a:endParaRPr lang="en-US" sz="21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Picture 14" descr="green%20Euglena%20bloo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85850"/>
            <a:ext cx="21717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cong ranh co trung gi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085850"/>
            <a:ext cx="2000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1091046"/>
            <a:ext cx="1964531" cy="17093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36800" y="746801"/>
            <a:ext cx="5292437" cy="1177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5" y="4914900"/>
            <a:ext cx="228600" cy="228600"/>
          </a:xfrm>
          <a:prstGeom prst="rect">
            <a:avLst/>
          </a:prstGeom>
        </p:spPr>
      </p:pic>
      <p:sp>
        <p:nvSpPr>
          <p:cNvPr id="48" name="TextBox 3"/>
          <p:cNvSpPr txBox="1">
            <a:spLocks noChangeArrowheads="1"/>
          </p:cNvSpPr>
          <p:nvPr/>
        </p:nvSpPr>
        <p:spPr bwMode="auto">
          <a:xfrm>
            <a:off x="2286000" y="36970"/>
            <a:ext cx="4953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49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" y="0"/>
            <a:ext cx="231436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Đồng hồ đếm ngược 3 phút gây sốc  3 Minutes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7046.6142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6772" y="36970"/>
            <a:ext cx="1516429" cy="8970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9" name="Content Placeholder 3"/>
          <p:cNvPicPr>
            <a:picLocks noGrp="1"/>
          </p:cNvPicPr>
          <p:nvPr>
            <p:ph idx="1"/>
          </p:nvPr>
        </p:nvPicPr>
        <p:blipFill>
          <a:blip r:embed="rId9"/>
          <a:srcRect l="15632" t="50649" r="40965" b="7119"/>
          <a:stretch>
            <a:fillRect/>
          </a:stretch>
        </p:blipFill>
        <p:spPr>
          <a:xfrm>
            <a:off x="2286000" y="1924046"/>
            <a:ext cx="6478053" cy="28895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4017818" y="4545568"/>
            <a:ext cx="1930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53370" y="4523293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95646" y="2033712"/>
            <a:ext cx="1773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8335" y="3324381"/>
            <a:ext cx="3611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-152400" y="3570778"/>
            <a:ext cx="3733799" cy="844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vi-VN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trong thành phần cấu tạo có lục </a:t>
            </a:r>
            <a:r>
              <a:rPr lang="vi-V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0" grpId="0"/>
      <p:bldP spid="41" grpId="0"/>
      <p:bldP spid="41" grpId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0"/>
            <a:ext cx="6515100" cy="62865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27: NGUYÊN SINH VẬT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908" y="685800"/>
            <a:ext cx="7629404" cy="39088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,..)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loi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273547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viettel\Pictures\SGK-Sinh-7-hinh-4.1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6" y="1276350"/>
            <a:ext cx="2484437" cy="31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ý thuyết Trùng biến hình và trùng giày sinh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48404"/>
            <a:ext cx="33909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3000" y="844965"/>
            <a:ext cx="2514600" cy="424731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H] Quan sát hình thể ký sinh trùng sốt 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0"/>
            <a:ext cx="322897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06436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Trùng kiết lị | Sinh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1428750"/>
            <a:ext cx="56991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 descr="Stationery"/>
          <p:cNvSpPr txBox="1">
            <a:spLocks noChangeArrowheads="1"/>
          </p:cNvSpPr>
          <p:nvPr/>
        </p:nvSpPr>
        <p:spPr bwMode="auto">
          <a:xfrm>
            <a:off x="228600" y="438150"/>
            <a:ext cx="8458200" cy="3970318"/>
          </a:xfrm>
          <a:prstGeom prst="rect">
            <a:avLst/>
          </a:prstGeom>
          <a:solidFill>
            <a:srgbClr val="EDF888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4, 5, 6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A0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WordArt 3"/>
          <p:cNvSpPr>
            <a:spLocks noChangeArrowheads="1" noChangeShapeType="1" noTextEdit="1"/>
          </p:cNvSpPr>
          <p:nvPr/>
        </p:nvSpPr>
        <p:spPr bwMode="auto">
          <a:xfrm>
            <a:off x="228600" y="58029"/>
            <a:ext cx="2800350" cy="6122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/>
                <a:cs typeface="Times New Roman" panose="02020603050405020304"/>
              </a:rPr>
              <a:t>Bệnh sốt rét</a:t>
            </a:r>
          </a:p>
        </p:txBody>
      </p:sp>
      <p:pic>
        <p:nvPicPr>
          <p:cNvPr id="16" name="Picture 16" descr="F:\anh detai 2\trung sotretkis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510" y="750476"/>
            <a:ext cx="2117836" cy="20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Picture 7" descr="ANd9GcRENapX7x5vX7UwBXRw_fMC3WhxDuo-fLP7EXrpskyabFJu7iY&amp;t=1&amp;usg=__dS4ud68-a27M3Q9OhovsOHrWsQ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2" y="749646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43" name="Rectangle 127"/>
          <p:cNvSpPr>
            <a:spLocks noChangeArrowheads="1"/>
          </p:cNvSpPr>
          <p:nvPr/>
        </p:nvSpPr>
        <p:spPr bwMode="auto">
          <a:xfrm>
            <a:off x="762000" y="2803429"/>
            <a:ext cx="1435894" cy="31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1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1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1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1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90982" y="3152669"/>
            <a:ext cx="438101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uể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oải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kém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ăn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ớn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lạnh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sốt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thở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gấp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đổ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mồ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hôi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nhiều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Nhức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đầu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buồn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nôn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đau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nhức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khắp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cơ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1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thể</a:t>
            </a:r>
            <a:r>
              <a:rPr lang="en-US" altLang="zh-TW" sz="21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…</a:t>
            </a:r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34" y="58029"/>
            <a:ext cx="457296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43" grpId="0"/>
      <p:bldP spid="153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hững con đường không lây truyền HI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" name="Picture 2" descr="Phải làm gì khi bị sốt rét và cách phòng bệnh hiệu quả nh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0"/>
            <a:ext cx="7772400" cy="411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2" descr="DIMESP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42900"/>
            <a:ext cx="6286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3" descr="ARROW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085850"/>
            <a:ext cx="6257925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86" name="Rectangle 158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1257300"/>
            <a:ext cx="6115050" cy="1314450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Amip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sống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trong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sông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suối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hồ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nước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ấm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thậm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chí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cả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trong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bể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bơi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chúng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xâm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nhạp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vào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mũi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đi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lên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não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gây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đau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đầu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uồn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nôn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buồn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ngủ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ảo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giác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…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làm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tổn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thương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não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còn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gây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tử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vong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ở </a:t>
            </a:r>
            <a:r>
              <a:rPr lang="en-US" altLang="zh-TW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người</a:t>
            </a:r>
            <a:r>
              <a:rPr lang="en-US" altLang="zh-TW" sz="1800" b="1" dirty="0">
                <a:solidFill>
                  <a:srgbClr val="0000FF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.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287" name="Picture 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8" t="57597" r="8742" b="16202"/>
          <a:stretch>
            <a:fillRect/>
          </a:stretch>
        </p:blipFill>
        <p:spPr bwMode="auto">
          <a:xfrm>
            <a:off x="2457450" y="2571750"/>
            <a:ext cx="4114800" cy="17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88" name="Text Box 160"/>
          <p:cNvSpPr txBox="1">
            <a:spLocks noChangeArrowheads="1"/>
          </p:cNvSpPr>
          <p:nvPr/>
        </p:nvSpPr>
        <p:spPr bwMode="auto">
          <a:xfrm flipH="1">
            <a:off x="1314450" y="4457700"/>
            <a:ext cx="64008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Trùng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Amip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TW" sz="2250" b="1" dirty="0" err="1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Naegleria</a:t>
            </a:r>
            <a:r>
              <a:rPr lang="en-US" altLang="zh-TW" sz="2250" b="1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250" b="1" dirty="0" err="1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Fowleri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344" name="WordArt 3"/>
          <p:cNvSpPr>
            <a:spLocks noChangeArrowheads="1" noChangeShapeType="1" noTextEdit="1"/>
          </p:cNvSpPr>
          <p:nvPr/>
        </p:nvSpPr>
        <p:spPr bwMode="auto">
          <a:xfrm>
            <a:off x="2686050" y="171450"/>
            <a:ext cx="337185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/>
                <a:cs typeface="Times New Roman" panose="02020603050405020304"/>
              </a:rPr>
              <a:t>Bệnh Amip ăn não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127"/>
            <a:ext cx="7010400" cy="44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13335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WordArt 3"/>
          <p:cNvSpPr>
            <a:spLocks noChangeArrowheads="1" noChangeShapeType="1" noTextEdit="1"/>
          </p:cNvSpPr>
          <p:nvPr/>
        </p:nvSpPr>
        <p:spPr bwMode="auto">
          <a:xfrm>
            <a:off x="3600450" y="1"/>
            <a:ext cx="2514600" cy="5941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Bệnh kiết lỵ</a:t>
            </a:r>
          </a:p>
        </p:txBody>
      </p:sp>
      <p:pic>
        <p:nvPicPr>
          <p:cNvPr id="196615" name="Picture 7" descr="trung sot ret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685800"/>
            <a:ext cx="28575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7" name="Text Box 9"/>
          <p:cNvSpPr txBox="1">
            <a:spLocks noChangeArrowheads="1"/>
          </p:cNvSpPr>
          <p:nvPr/>
        </p:nvSpPr>
        <p:spPr bwMode="auto">
          <a:xfrm flipH="1">
            <a:off x="1600200" y="2514600"/>
            <a:ext cx="64008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Trùng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Amip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Entamoeba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histolytica</a:t>
            </a: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6616" name="Picture 8" descr="240px-Entamoeba_histolytica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685800"/>
            <a:ext cx="2971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1600200" y="3028950"/>
            <a:ext cx="45148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Ðau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bụng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257175" indent="-257175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Tiêu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chảy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phân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lẫn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máu</a:t>
            </a:r>
            <a:endParaRPr lang="en-US" altLang="zh-TW" sz="2400" b="1" dirty="0">
              <a:solidFill>
                <a:schemeClr val="hlink"/>
              </a:solidFill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57175" indent="-257175"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Có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thể</a:t>
            </a:r>
            <a:r>
              <a:rPr lang="en-US" altLang="zh-TW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400" b="1" dirty="0" err="1">
                <a:solidFill>
                  <a:schemeClr val="hlink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sốt</a:t>
            </a:r>
            <a:endParaRPr lang="en-US" altLang="zh-TW" sz="2400" b="1" dirty="0">
              <a:solidFill>
                <a:schemeClr val="hlink"/>
              </a:solidFill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7" grpId="0"/>
      <p:bldP spid="2068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23950"/>
            <a:ext cx="23050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08075"/>
            <a:ext cx="2476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64" y="1410344"/>
            <a:ext cx="32861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6100" y="389413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5137" y="39862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404802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mửa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76423"/>
            <a:ext cx="5181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 nhiễm trùng biến hình ăn não xuất hiện ở Mỹ - Công ngh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87474"/>
            <a:ext cx="2705100" cy="29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490878"/>
            <a:ext cx="23241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ệnh ngủ châu P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87474"/>
            <a:ext cx="2667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cầu trùng trên gà - cách phòng trị hiệu quả nhất - Tạp chí Chăn nuôi 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49543"/>
            <a:ext cx="2895600" cy="30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4452778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57700" y="3257550"/>
            <a:ext cx="723900" cy="11952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3905419"/>
            <a:ext cx="214312" cy="5301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10275" y="4435614"/>
            <a:ext cx="28956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3350"/>
            <a:ext cx="4495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1" y="4028515"/>
            <a:ext cx="25908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RÙNG LỖ BIỂN - ĐVNS - Dien Tuyet - Website của Dien Tuy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733550"/>
            <a:ext cx="37782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êu thực phẩm - Tảo lục Chlorella đã có mặt tại Việt Nam - KIL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7430"/>
            <a:ext cx="2603501" cy="34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1.wp.com/i1109.photobucket.com/albums/h434/tainguyen-evolit/termit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9020"/>
            <a:ext cx="1905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251700" y="3714750"/>
            <a:ext cx="266700" cy="3092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24301" y="4540019"/>
            <a:ext cx="25908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33350"/>
            <a:ext cx="87249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1" y="960205"/>
          <a:ext cx="8991598" cy="4055851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549423"/>
                <a:gridCol w="1635503"/>
                <a:gridCol w="1749969"/>
                <a:gridCol w="1749969"/>
                <a:gridCol w="2306734"/>
              </a:tblGrid>
              <a:tr h="2745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 anchor="ctr"/>
                </a:tc>
              </a:tr>
              <a:tr h="27452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74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</a:tr>
              <a:tr h="433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</a:tr>
              <a:tr h="2745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</a:tr>
              <a:tr h="549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</a:tr>
              <a:tr h="549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</a:tr>
              <a:tr h="1372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thoi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 </a:t>
                      </a:r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100" b="1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9291" marR="59291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7150"/>
            <a:ext cx="872490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1" y="819150"/>
          <a:ext cx="8877299" cy="4081586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494905"/>
                <a:gridCol w="1622364"/>
                <a:gridCol w="1735912"/>
                <a:gridCol w="1735912"/>
                <a:gridCol w="2288206"/>
              </a:tblGrid>
              <a:tr h="1616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 anchor="ctr"/>
                </a:tc>
              </a:tr>
              <a:tr h="161623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1616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</a:tr>
              <a:tr h="323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thoi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</a:tr>
              <a:tr h="646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</a:tr>
              <a:tr h="646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</a:tr>
              <a:tr h="323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cầu</a:t>
                      </a:r>
                      <a:endParaRPr lang="en-US" sz="11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</a:tr>
              <a:tr h="9697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thoi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1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45174" marR="45174" marT="0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0852" y="1043014"/>
            <a:ext cx="5000836" cy="28392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 smtClean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5, 6: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914900"/>
            <a:ext cx="228600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4188" y="481322"/>
            <a:ext cx="4888653" cy="5616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3350"/>
            <a:ext cx="2404152" cy="27834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914900"/>
            <a:ext cx="22860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0015"/>
            <a:ext cx="1960475" cy="1960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>
            <a:fillRect/>
          </a:stretch>
        </p:blipFill>
        <p:spPr>
          <a:xfrm>
            <a:off x="1041511" y="4095843"/>
            <a:ext cx="855939" cy="10545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1142" y="3514460"/>
            <a:ext cx="665888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/>
              <a:t>... ...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41" y="3971165"/>
            <a:ext cx="1360374" cy="13603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05" y="3270345"/>
            <a:ext cx="1047718" cy="1047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6" y="3971165"/>
            <a:ext cx="1255272" cy="1255272"/>
          </a:xfrm>
          <a:prstGeom prst="rect">
            <a:avLst/>
          </a:prstGeom>
        </p:spPr>
      </p:pic>
      <p:pic>
        <p:nvPicPr>
          <p:cNvPr id="18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26" y="0"/>
            <a:ext cx="1352605" cy="7668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57495"/>
            <a:ext cx="5867400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ệnh sốt rét: Nguyên nhân, cách phòng chống và điều trị. - Bệnh viện đa  khoa tỉnh Ninh Bìn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9150"/>
            <a:ext cx="8534400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11953"/>
            <a:ext cx="3507803" cy="136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67" y="3105150"/>
            <a:ext cx="1172591" cy="1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2203" y="158750"/>
            <a:ext cx="5530850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28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12744"/>
            <a:ext cx="9906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8210" y="2827622"/>
            <a:ext cx="1373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17370191">
            <a:off x="1318472" y="2111662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8" y="1154766"/>
            <a:ext cx="7239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48" y="1657371"/>
            <a:ext cx="7046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1" y="3665238"/>
            <a:ext cx="10953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348" y="909032"/>
            <a:ext cx="80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2194042">
            <a:off x="1715186" y="3897048"/>
            <a:ext cx="924325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54548" y="1628655"/>
            <a:ext cx="1773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350847">
            <a:off x="4106060" y="996784"/>
            <a:ext cx="1210189" cy="5798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2562225"/>
            <a:ext cx="19050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2333846"/>
            <a:ext cx="1670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7628" y="3947617"/>
            <a:ext cx="1363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 animBg="1"/>
      <p:bldP spid="15" grpId="0" animBg="1"/>
      <p:bldP spid="9" grpId="0"/>
      <p:bldP spid="17" grpId="0" animBg="1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ác bệnh lây qua đường tiêu hóa phổ biến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733550"/>
            <a:ext cx="4254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3462" y="69561"/>
            <a:ext cx="6154738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971550"/>
            <a:ext cx="236220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AutoShape 6" descr="Vì sao phải diệt muỗi? – Diệt Côn Trùng Thịnh Hư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201" name="Picture 9" descr="Ngày Thế giới Phòng chống sốt rét 25/4: Chung tay loại trừ bệnh sốt rét |  Trung tâm Y tế qu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24"/>
            <a:ext cx="472122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5282" y="110152"/>
            <a:ext cx="800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73157"/>
            <a:ext cx="62484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22300" y="2495550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5908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2800866"/>
            <a:ext cx="2806700" cy="4566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3137932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3400" y="3834884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41402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83566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429250" y="4019550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8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9" name="Picture 13" descr="rua qu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347" y="740759"/>
            <a:ext cx="2743200" cy="2011363"/>
          </a:xfrm>
          <a:noFill/>
        </p:spPr>
      </p:pic>
      <p:sp>
        <p:nvSpPr>
          <p:cNvPr id="10243" name="WordArt 4"/>
          <p:cNvSpPr>
            <a:spLocks noChangeArrowheads="1" noChangeShapeType="1" noTextEdit="1"/>
          </p:cNvSpPr>
          <p:nvPr/>
        </p:nvSpPr>
        <p:spPr bwMode="auto">
          <a:xfrm>
            <a:off x="2800350" y="57150"/>
            <a:ext cx="38290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Cách phòng chống</a:t>
            </a:r>
          </a:p>
        </p:txBody>
      </p:sp>
      <p:pic>
        <p:nvPicPr>
          <p:cNvPr id="208910" name="Picture 14" descr="Rua-r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685801"/>
            <a:ext cx="2657475" cy="2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8" name="Picture 12" descr="rua t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24666" r="5380" b="7426"/>
          <a:stretch>
            <a:fillRect/>
          </a:stretch>
        </p:blipFill>
        <p:spPr bwMode="auto">
          <a:xfrm>
            <a:off x="5857875" y="685801"/>
            <a:ext cx="31432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Picture 10" descr="an chin uong s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9" y="2740468"/>
            <a:ext cx="42291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543550" y="2894015"/>
            <a:ext cx="3219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tr­ước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8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8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8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5" name="Picture 11" descr="images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723" y="603250"/>
            <a:ext cx="3196828" cy="2243138"/>
          </a:xfrm>
          <a:noFill/>
        </p:spPr>
      </p:pic>
      <p:sp>
        <p:nvSpPr>
          <p:cNvPr id="17411" name="WordArt 4"/>
          <p:cNvSpPr>
            <a:spLocks noChangeArrowheads="1" noChangeShapeType="1" noTextEdit="1"/>
          </p:cNvSpPr>
          <p:nvPr/>
        </p:nvSpPr>
        <p:spPr bwMode="auto">
          <a:xfrm>
            <a:off x="2686050" y="0"/>
            <a:ext cx="382905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Cách phòng chống</a:t>
            </a:r>
          </a:p>
        </p:txBody>
      </p:sp>
      <p:pic>
        <p:nvPicPr>
          <p:cNvPr id="205837" name="Picture 13" descr="chố sốt ré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742951"/>
            <a:ext cx="28575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ANd9GcTAlfP2I4oex5i8wIOL9GHYLPRi7l4jPFn9XorPv79kPHgLPq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3" y="2876550"/>
            <a:ext cx="319682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4629150" y="3302000"/>
            <a:ext cx="3200400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32" y="285750"/>
            <a:ext cx="314325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85750"/>
            <a:ext cx="2971800" cy="251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4500" y="3086100"/>
            <a:ext cx="588645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515100" cy="51435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27: NGUYÊN SINH VẬT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7261"/>
            <a:ext cx="8191500" cy="390882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loih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811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0" y="1962150"/>
            <a:ext cx="3492500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532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361950"/>
            <a:ext cx="4495800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663700" cy="16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(1)……..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(2)………….ở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(3)…………..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(4)……………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(5)……………..,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(6)………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(7)……….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(8) …………..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(9)………………..</a:t>
            </a:r>
          </a:p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2660071" y="3143250"/>
            <a:ext cx="97155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4823" y="1771650"/>
            <a:ext cx="17248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6150" y="2343150"/>
            <a:ext cx="1724891" cy="374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1259" y="2717223"/>
            <a:ext cx="17248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4736" y="3000375"/>
            <a:ext cx="17248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4950" y="3231573"/>
            <a:ext cx="17248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0301" y="3252355"/>
            <a:ext cx="17248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4551" y="3745923"/>
            <a:ext cx="17248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0501" y="3751118"/>
            <a:ext cx="17248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1925" y="3943350"/>
            <a:ext cx="1724891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58636" y="400050"/>
            <a:ext cx="61722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25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57350" y="914400"/>
          <a:ext cx="5829301" cy="3143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693"/>
                <a:gridCol w="2088833"/>
                <a:gridCol w="3190775"/>
              </a:tblGrid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800" b="1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500" dirty="0">
                        <a:effectLst/>
                        <a:latin typeface="Calibri" panose="020F05020202040302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800" b="1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500" dirty="0">
                        <a:effectLst/>
                        <a:latin typeface="Calibri" panose="020F05020202040302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1800" b="1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1800" b="1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500" dirty="0">
                        <a:effectLst/>
                        <a:latin typeface="Calibri" panose="020F0502020204030204"/>
                        <a:cs typeface="Times New Roman" panose="02020603050405020304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57350" y="318143"/>
            <a:ext cx="3434273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1980" y="1428750"/>
            <a:ext cx="290322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giày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roi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biến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hình</a:t>
            </a:r>
            <a:endParaRPr lang="en-US" sz="1800" b="1" dirty="0">
              <a:solidFill>
                <a:srgbClr val="0000FF"/>
              </a:solidFill>
              <a:cs typeface="Times New Roman" panose="020206030504050203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4840" y="2922285"/>
            <a:ext cx="116586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lỗ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4840" y="2457450"/>
            <a:ext cx="2937510" cy="260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kiết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lị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sốt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rét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trùng</a:t>
            </a: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Amip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457200" y="1574686"/>
            <a:ext cx="8045450" cy="24929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Tx/>
              <a:buChar char="-"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1000" y="133350"/>
            <a:ext cx="627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ure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 rot="556356">
            <a:off x="2743200" y="2204457"/>
            <a:ext cx="4114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HS.</a:t>
            </a:r>
            <a:endParaRPr lang="en-US" sz="2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 rot="440474">
            <a:off x="2764155" y="2900045"/>
            <a:ext cx="3718560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100" b="1" dirty="0" err="1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100" b="1" dirty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00" b="1" dirty="0" smtClean="0">
                <a:solidFill>
                  <a:srgbClr val="F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F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438400" y="342900"/>
            <a:ext cx="405765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 smtClean="0">
                <a:ln w="12700">
                  <a:solidFill>
                    <a:srgbClr val="006600"/>
                  </a:solidFill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 smtClean="0">
                <a:ln w="12700">
                  <a:solidFill>
                    <a:srgbClr val="006600"/>
                  </a:solidFill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27:</a:t>
            </a:r>
            <a:endParaRPr lang="en-US" sz="3600" b="1" kern="10" spc="-360" dirty="0">
              <a:ln w="12700">
                <a:solidFill>
                  <a:srgbClr val="006600"/>
                </a:solidFill>
                <a:rou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685800" y="936794"/>
            <a:ext cx="7848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10" dirty="0">
              <a:ln w="19050">
                <a:solidFill>
                  <a:schemeClr val="bg1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40038"/>
            <a:ext cx="2638425" cy="23057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040037"/>
            <a:ext cx="3076575" cy="228431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ảo lục Chlorella: 4 tác dụng, 3 rủi ro và mẹo sử dụng - Dế Mèn Orga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40037"/>
            <a:ext cx="3086100" cy="22390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/>
          <a:srcRect l="15632" t="18045" r="40965" b="49044"/>
          <a:stretch>
            <a:fillRect/>
          </a:stretch>
        </p:blipFill>
        <p:spPr>
          <a:xfrm>
            <a:off x="2209800" y="2808246"/>
            <a:ext cx="4495799" cy="2399419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2900" y="37644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48755"/>
            <a:ext cx="2959100" cy="19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3" y="2807300"/>
            <a:ext cx="2603500" cy="18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848755"/>
            <a:ext cx="2908300" cy="199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848756"/>
            <a:ext cx="2884487" cy="199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43" y="2702467"/>
            <a:ext cx="2537589" cy="224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7274" y="2427783"/>
            <a:ext cx="133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1572" y="4656708"/>
            <a:ext cx="1418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4376143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1123" y="2464636"/>
            <a:ext cx="1625600" cy="369332"/>
          </a:xfrm>
          <a:prstGeom prst="rect">
            <a:avLst/>
          </a:prstGeom>
          <a:solidFill>
            <a:srgbClr val="F1FB9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1600" y="252904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705600" y="2151999"/>
            <a:ext cx="0" cy="3126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41054" y="4369517"/>
            <a:ext cx="3383546" cy="16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4625" y="4653398"/>
            <a:ext cx="3720095" cy="439210"/>
          </a:xfrm>
          <a:prstGeom prst="rect">
            <a:avLst/>
          </a:prstGeom>
          <a:solidFill>
            <a:srgbClr val="E3E5E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21569" y="4603555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9076" y="462593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438150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)………..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)………..ở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)….…..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)………..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Is Grouping Student by Ability Logical? - The Manthan School Greater Noida  W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3333750"/>
            <a:ext cx="5127625" cy="173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365500"/>
            <a:ext cx="8382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/>
          <a:srcRect l="15632" t="18045" r="40965" b="49044"/>
          <a:stretch>
            <a:fillRect/>
          </a:stretch>
        </p:blipFill>
        <p:spPr>
          <a:xfrm>
            <a:off x="1600200" y="3176819"/>
            <a:ext cx="4535944" cy="1905000"/>
          </a:xfrm>
          <a:prstGeom prst="rect">
            <a:avLst/>
          </a:prstGeom>
          <a:ln>
            <a:noFill/>
          </a:ln>
        </p:spPr>
      </p:pic>
      <p:sp>
        <p:nvSpPr>
          <p:cNvPr id="16" name="Right Arrow Callout 15"/>
          <p:cNvSpPr/>
          <p:nvPr/>
        </p:nvSpPr>
        <p:spPr>
          <a:xfrm>
            <a:off x="6172200" y="1809751"/>
            <a:ext cx="828278" cy="2314474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7" y="1962150"/>
            <a:ext cx="1957387" cy="14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88530"/>
            <a:ext cx="1904204" cy="1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04" y="1948592"/>
            <a:ext cx="2972596" cy="12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21" y="1261201"/>
            <a:ext cx="2190234" cy="15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34" y="2966988"/>
            <a:ext cx="199112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1930" y="3130098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7731" y="481766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402" y="4592085"/>
            <a:ext cx="1760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0479" y="2499666"/>
            <a:ext cx="15240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3017" y="2906186"/>
            <a:ext cx="227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88" y="365766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935" y="1573159"/>
            <a:ext cx="33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VD: 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5548958" y="2759877"/>
            <a:ext cx="175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12" idx="0"/>
          </p:cNvCxnSpPr>
          <p:nvPr/>
        </p:nvCxnSpPr>
        <p:spPr>
          <a:xfrm flipV="1">
            <a:off x="7762479" y="2111235"/>
            <a:ext cx="0" cy="3884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10" grpId="0"/>
      <p:bldP spid="11" grpId="0"/>
      <p:bldP spid="12" grpId="0" animBg="1"/>
      <p:bldP spid="13" grpId="0"/>
      <p:bldP spid="15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 Arrow 26"/>
          <p:cNvSpPr/>
          <p:nvPr/>
        </p:nvSpPr>
        <p:spPr>
          <a:xfrm rot="11763441">
            <a:off x="4866792" y="2868409"/>
            <a:ext cx="1688263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 rot="1081375">
            <a:off x="2395599" y="155200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ình Ảnh Trùng Gi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5" y="432083"/>
            <a:ext cx="2058985" cy="16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ạn biết gì về viêm âm đạo do trùng roi? - kienthucgiadinh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5" y="2138670"/>
            <a:ext cx="2095500" cy="14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HỌC HỌC: Bài 5. Trùng biến hình và trùng gi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30" y="3723979"/>
            <a:ext cx="2243694" cy="133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n Sot ret Ky Sinh Trung - Con trung Quy Nh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461317"/>
            <a:ext cx="1843088" cy="13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94" y="2387724"/>
            <a:ext cx="2019300" cy="16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6175" y="1780062"/>
            <a:ext cx="1143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2875" y="4011306"/>
            <a:ext cx="122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426" y="3266149"/>
            <a:ext cx="149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1961" y="156251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5461" y="4481666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148" y="-2018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53025">
            <a:off x="2514600" y="181424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05200" y="2250118"/>
            <a:ext cx="1397000" cy="939566"/>
          </a:xfrm>
          <a:prstGeom prst="ellipse">
            <a:avLst/>
          </a:prstGeom>
          <a:solidFill>
            <a:srgbClr val="E3E5E3">
              <a:alpha val="9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28543" y="2502512"/>
            <a:ext cx="185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Arrow 22"/>
          <p:cNvSpPr/>
          <p:nvPr/>
        </p:nvSpPr>
        <p:spPr>
          <a:xfrm rot="19189759">
            <a:off x="2388219" y="2936190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053025">
            <a:off x="4881957" y="3014511"/>
            <a:ext cx="153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362694">
            <a:off x="2561573" y="311601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eft Arrow 27"/>
          <p:cNvSpPr/>
          <p:nvPr/>
        </p:nvSpPr>
        <p:spPr>
          <a:xfrm rot="8504204">
            <a:off x="5014863" y="1856798"/>
            <a:ext cx="1146034" cy="83226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9072483">
            <a:off x="5061624" y="2169838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53250" y="499539"/>
            <a:ext cx="1828800" cy="1651085"/>
            <a:chOff x="6953250" y="499539"/>
            <a:chExt cx="1828800" cy="165108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0" y="499539"/>
              <a:ext cx="1828800" cy="157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099868" y="1812070"/>
              <a:ext cx="1553606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Tảo</a:t>
              </a:r>
              <a:r>
                <a:rPr lang="en-US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7861" y="3609553"/>
            <a:ext cx="2140829" cy="1549222"/>
            <a:chOff x="267861" y="3609553"/>
            <a:chExt cx="2140829" cy="15492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61" y="3609553"/>
              <a:ext cx="2140829" cy="1418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08691" y="4789443"/>
              <a:ext cx="11963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Tảo</a:t>
              </a:r>
              <a:r>
                <a:rPr lang="en-US" sz="1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silic</a:t>
              </a:r>
              <a:endPara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2" grpId="0"/>
      <p:bldP spid="10" grpId="0"/>
      <p:bldP spid="11" grpId="0"/>
      <p:bldP spid="12" grpId="0"/>
      <p:bldP spid="13" grpId="0"/>
      <p:bldP spid="16" grpId="0"/>
      <p:bldP spid="4" grpId="0"/>
      <p:bldP spid="5" grpId="0" animBg="1"/>
      <p:bldP spid="8" grpId="0"/>
      <p:bldP spid="23" grpId="0" animBg="1"/>
      <p:bldP spid="24" grpId="0"/>
      <p:bldP spid="26" grpId="0"/>
      <p:bldP spid="28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5154" y="118849"/>
            <a:ext cx="8382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Động vật nguyên sinh trong giọt nước ở ao, hồ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73157"/>
            <a:ext cx="6248400" cy="40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622300" y="2495550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" y="25908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74700" y="2800866"/>
            <a:ext cx="2806700" cy="4566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50" y="3137932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94650" y="3650218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900" y="4140200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047750" y="4083566"/>
            <a:ext cx="2273300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257800" y="3874016"/>
            <a:ext cx="27241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1750" y="4178816"/>
            <a:ext cx="1492250" cy="8138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133</TotalTime>
  <Words>1844</Words>
  <Application>Microsoft Office PowerPoint</Application>
  <PresentationFormat>On-screen Show (16:9)</PresentationFormat>
  <Paragraphs>256</Paragraphs>
  <Slides>38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Verdana</vt:lpstr>
      <vt:lpstr>Times New Roman</vt:lpstr>
      <vt:lpstr>Roboto Condensed</vt:lpstr>
      <vt:lpstr>Calibri</vt:lpstr>
      <vt:lpstr>PMingLiU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các hình ảnh sau, nêu những môi trường mà nguyên sinh vật có thể sống và cho ví dụ?</vt:lpstr>
      <vt:lpstr>PowerPoint Presentation</vt:lpstr>
      <vt:lpstr>BÀI 27: NGUYÊN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27: NGUYÊN SINH VẬT</vt:lpstr>
      <vt:lpstr>PowerPoint Presentation</vt:lpstr>
      <vt:lpstr>Bài 1: Sử dụng các từ gợi ý: sinh vật, đơn bào, đa bào, tự dưỡng, dị dưỡng, nhân thực, nguyên sinh, tế bào, phân bố để hoàn thành đoạn thông tin sau: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Win10-Pro</cp:lastModifiedBy>
  <cp:revision>491</cp:revision>
  <cp:lastPrinted>2020-10-26T16:30:00Z</cp:lastPrinted>
  <dcterms:created xsi:type="dcterms:W3CDTF">2021-12-18T08:26:01Z</dcterms:created>
  <dcterms:modified xsi:type="dcterms:W3CDTF">2022-01-04T02:00:46Z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2EA8D2AE99BA4583BE461C5B8F726320</vt:lpwstr>
  </property>
  <property fmtid="{D5CDD505-2E9C-101B-9397-08002B2CF9AE}" pid="3" name="KSOProductBuildVer">
    <vt:lpwstr>1033-11.2.0.10382</vt:lpwstr>
  </property>
</Properties>
</file>